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 rtl="0">
      <a:defRPr lang="cs-cz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4B2EFC2-0DE4-431C-9BDC-5AA979B0456D}" type="datetime1">
              <a:rPr lang="cs-CZ" smtClean="0"/>
              <a:t>21.01.2020</a:t>
            </a:fld>
            <a:endParaRPr lang="cs-CZ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 noProof="0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C68F6A-B658-4BCA-ACFD-C0AD4DEE8C25}" type="datetime1">
              <a:rPr lang="cs-CZ" smtClean="0"/>
              <a:pPr/>
              <a:t>21.01.2020</a:t>
            </a:fld>
            <a:endParaRPr lang="cs-CZ" dirty="0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cs-CZ" noProof="0" dirty="0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cs-CZ" noProof="0" dirty="0"/>
              <a:t>Kliknutím můžete upravit styly předlohy textu.</a:t>
            </a:r>
          </a:p>
          <a:p>
            <a:pPr lvl="1" rtl="0"/>
            <a:r>
              <a:rPr lang="cs-CZ" noProof="0" dirty="0"/>
              <a:t>Druhá úroveň</a:t>
            </a:r>
          </a:p>
          <a:p>
            <a:pPr lvl="2" rtl="0"/>
            <a:r>
              <a:rPr lang="cs-CZ" noProof="0" dirty="0"/>
              <a:t>Třetí úroveň</a:t>
            </a:r>
          </a:p>
          <a:p>
            <a:pPr lvl="3" rtl="0"/>
            <a:r>
              <a:rPr lang="cs-CZ" noProof="0" dirty="0"/>
              <a:t>Čtvrtá úroveň</a:t>
            </a:r>
          </a:p>
          <a:p>
            <a:pPr lvl="4" rtl="0"/>
            <a:r>
              <a:rPr lang="cs-CZ" noProof="0" dirty="0"/>
              <a:t>Pátá úroveň</a:t>
            </a:r>
          </a:p>
        </p:txBody>
      </p:sp>
      <p:sp>
        <p:nvSpPr>
          <p:cNvPr id="6" name="Zástupné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cs-CZ" noProof="0" smtClean="0"/>
              <a:t>‹#›</a:t>
            </a:fld>
            <a:endParaRPr lang="cs-CZ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cs-CZ" smtClean="0"/>
              <a:t>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cs-CZ" smtClean="0"/>
              <a:t>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Obrázek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Skupina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Obdélník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Volný tvar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Volný tvar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Obdélník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Volný tvar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Volný tvar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Volný tvar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Volný tvar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Volný tvar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Volný tvar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Volný tvar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Volný tvar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Volný tvar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Volný tvar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Volný tvar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Volný tvar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Volný tvar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Volný tvar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Volný tvar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Volný tvar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Volný tvar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Volný tvar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Volný tvar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Volný tvar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Volný tvar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Volný tvar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Volný tvar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Volný tvar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Obdélník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Volný tvar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Volný tvar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Volný tvar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Volný tvar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Volný tvar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Volný tvar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Volný tvar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Volný tvar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Volný tvar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Volný tvar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Volný tvar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Obdélník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Volný tvar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Volný tvar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Volný tvar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Volný tvar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Volný tvar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Volný tvar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Volný tvar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Volný tvar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Volný tvar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Volný tvar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Volný tvar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Volný tvar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Volný tvar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cs-CZ" noProof="0"/>
              <a:t>Kliknutím můžete upravit styl předlohy.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1A0C5492-8453-43A8-A2F1-A8E4B270C0CC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obrázku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cs-CZ" noProof="0"/>
              <a:t>Kliknutím na ikonu přidáte obrázek.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525C64-1159-42B5-89C9-9F7D2F5915D8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dpis a titul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044899-D735-4D74-A057-C47519D9BFE2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12" name="Zástupný symbol pro text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9307B9-84A7-4EE1-82C2-6C808F3B3F12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  <p:sp>
        <p:nvSpPr>
          <p:cNvPr id="60" name="Textové pol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cs-CZ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Textové pol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cs-CZ" sz="80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81BD42-A442-4CEF-9CD5-0F8FB472F7A0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Nadpis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7" name="Zástupný symbol pro text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8" name="Zástupný symbol pro text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9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10" name="Zástupný symbol pro text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11" name="Zástupný symbol pro text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12" name="Zástupný symbol pro text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F0AA54-7305-4DF1-8BBD-4B73A1EB1EA2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loupce s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Nadpis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19" name="Zástupný symbol pro text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20" name="Zástupný symbol obrázku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cs-CZ" noProof="0"/>
              <a:t>Kliknutím na ikonu přidáte obrázek.</a:t>
            </a:r>
            <a:endParaRPr lang="cs-CZ" noProof="0" dirty="0"/>
          </a:p>
        </p:txBody>
      </p:sp>
      <p:sp>
        <p:nvSpPr>
          <p:cNvPr id="21" name="Zástupný symbol pro text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22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23" name="Zástupný symbol obrázku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cs-CZ" noProof="0"/>
              <a:t>Kliknutím na ikonu přidáte obrázek.</a:t>
            </a:r>
            <a:endParaRPr lang="cs-CZ" noProof="0" dirty="0"/>
          </a:p>
        </p:txBody>
      </p:sp>
      <p:sp>
        <p:nvSpPr>
          <p:cNvPr id="24" name="Zástupný symbol pro text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25" name="Zástupný symbol pro text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26" name="Zástupný symbol obrázku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cs-CZ" noProof="0"/>
              <a:t>Kliknutím na ikonu přidáte obrázek.</a:t>
            </a:r>
            <a:endParaRPr lang="cs-CZ" noProof="0" dirty="0"/>
          </a:p>
        </p:txBody>
      </p:sp>
      <p:sp>
        <p:nvSpPr>
          <p:cNvPr id="27" name="Zástupný symbol pro text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6E388D-EF9D-4FC3-9F6F-7033D696AD85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ECC989-9EB4-4881-8924-11C2CF40ADAD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F176B8-83A0-44AF-B7E0-8ECAA45EE36D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3D78C9-5474-485E-AB70-D7455EE255D7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71295C-102E-4224-8BC8-84E5C4764543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52B29C-6A2F-41CB-B9DB-3A48CD50E72A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845B44-9FAE-4912-BCA7-ADA72F33CA8F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38B2F9-6916-4C7F-80B0-EC0C13C0BF74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1C7829-AE16-4E45-A2C0-ED822F82F0A0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4585EF-57E6-49A3-929F-C47EC85ECA8B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obrázku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cs-CZ" noProof="0"/>
              <a:t>Kliknutím na ikonu přidáte obrázek.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A7780-AFBE-4B8F-A27F-A6C369B6D5FE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Skupina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Skupina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Obdélník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Volný tvar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Volný tvar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Volný tvar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Volný tvar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Volný tvar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Volný tvar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Volný tvar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Volný tvar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Volný tvar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Volný tvar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Čár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Volný tvar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Volný tvar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Volný tvar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Volný tvar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Obdélník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Volný tvar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Volný tvar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Volný tvar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Volný tvar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Volný tvar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Volný tvar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Volný tvar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Volný tvar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Volný tvar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Volný tvar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Skupina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Volný tvar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Volný tvar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Volný tvar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Volný tvar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Volný tvar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Volný tvar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Volný tvar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Volný tvar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Volný tvar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Obdélník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Zástupný nadpis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cs-CZ" noProof="0" dirty="0"/>
              <a:t>Kliknutím můžete upravit styly předlohy textu.</a:t>
            </a:r>
          </a:p>
          <a:p>
            <a:pPr lvl="1" rtl="0"/>
            <a:r>
              <a:rPr lang="cs-CZ" noProof="0" dirty="0"/>
              <a:t>Druhá úroveň</a:t>
            </a:r>
          </a:p>
          <a:p>
            <a:pPr lvl="2" rtl="0"/>
            <a:r>
              <a:rPr lang="cs-CZ" noProof="0" dirty="0"/>
              <a:t>Třetí úroveň</a:t>
            </a:r>
          </a:p>
          <a:p>
            <a:pPr lvl="3" rtl="0"/>
            <a:r>
              <a:rPr lang="cs-CZ" noProof="0" dirty="0"/>
              <a:t>Čtvrtá úroveň</a:t>
            </a:r>
          </a:p>
          <a:p>
            <a:pPr lvl="4" rtl="0"/>
            <a:r>
              <a:rPr lang="cs-CZ" noProof="0" dirty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46DB5A6-BE2E-4AFC-9420-066CF43A0C10}" type="datetime1">
              <a:rPr lang="cs-CZ" noProof="0" smtClean="0"/>
              <a:t>21.01.2020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h.cs.vsb.cz/" TargetMode="External"/><Relationship Id="rId2" Type="http://schemas.openxmlformats.org/officeDocument/2006/relationships/hyperlink" Target="https://cs.wikipedia.org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://www.networksorcery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Skupina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Obdélník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cs-CZ" dirty="0"/>
            </a:p>
          </p:txBody>
        </p:sp>
        <p:pic>
          <p:nvPicPr>
            <p:cNvPr id="79" name="Obrázek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ázek 4" descr="detail desky plošných spojů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Skupina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Obdélník se zakulacenými rohy na opačné straně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cs-CZ" dirty="0"/>
            </a:p>
          </p:txBody>
        </p:sp>
        <p:grpSp>
          <p:nvGrpSpPr>
            <p:cNvPr id="83" name="Skupina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Volný tvar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Volný tvar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Volný tvar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Volný tvar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Volný tvar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Volný tvar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Volný tvar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Volný tvar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Volný tvar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Obdélník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Volný tvar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Volný tvar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Volný tvar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Volný tvar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Volný tvar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Volný tvar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Volný tvar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Volný tvar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Volný tvar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Obdélník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Nadpis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cs-CZ" dirty="0"/>
              <a:t>PROTOKOL RIP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kupina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Obdélník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cs-CZ" dirty="0"/>
            </a:p>
          </p:txBody>
        </p:sp>
        <p:pic>
          <p:nvPicPr>
            <p:cNvPr id="176" name="Obrázek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Obrázek 3" descr="detail desky plošných spojů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Skupina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Obdélník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Volný tvar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Volný tvar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Obdélník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Volný tvar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Volný tvar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Volný tvar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Volný tvar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Volný tvar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Volný tvar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Volný tvar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Volný tvar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Volný tvar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Volný tvar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Volný tvar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Volný tvar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Volný tvar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Volný tvar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Volný tvar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Volný tvar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Volný tvar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Volný tvar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Volný tvar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Volný tvar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Volný tvar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Volný tvar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Volný tvar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Volný tvar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Obdélník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Volný tvar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Volný tvar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Volný tvar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Volný tvar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Volný tvar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Volný tvar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Volný tvar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Volný tvar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Volný tvar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Volný tvar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Volný tvar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Obdélník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Volný tvar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Volný tvar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Volný tvar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Volný tvar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Volný tvar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Volný tvar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Volný tvar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Volný tvar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Volný tvar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Volný tvar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Volný tvar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Volný tvar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Volný tvar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Nadpis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4" y="266093"/>
            <a:ext cx="3084891" cy="1478570"/>
          </a:xfrm>
        </p:spPr>
        <p:txBody>
          <a:bodyPr rtlCol="0">
            <a:normAutofit/>
          </a:bodyPr>
          <a:lstStyle/>
          <a:p>
            <a:r>
              <a:rPr lang="cs-CZ" sz="3200" dirty="0"/>
              <a:t>RIP Protokol :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8445" y="1850894"/>
            <a:ext cx="3675442" cy="4589593"/>
          </a:xfrm>
        </p:spPr>
        <p:txBody>
          <a:bodyPr rtlCol="0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cs-CZ" dirty="0"/>
              <a:t>je v informatice směrovací protokol umožňující  routerům komunikovat mezi sebou a reagovat na změny topologie počítačové sítě. Pro určení nejlepší cesty paketu sítí používá vzdálenostní metriku, která je dána počtem routerům v cestě (maximálně 15).</a:t>
            </a:r>
          </a:p>
          <a:p>
            <a:pPr rtl="0">
              <a:lnSpc>
                <a:spcPct val="110000"/>
              </a:lnSpc>
            </a:pPr>
            <a:endParaRPr lang="cs-CZ" sz="1600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B2BBA5-AEB3-4237-BFD8-E0F813ED5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7954" y="109568"/>
            <a:ext cx="3856037" cy="1639884"/>
          </a:xfrm>
        </p:spPr>
        <p:txBody>
          <a:bodyPr/>
          <a:lstStyle/>
          <a:p>
            <a:r>
              <a:rPr lang="cs-CZ" b="1" dirty="0"/>
              <a:t>Klady a zápory</a:t>
            </a:r>
            <a:br>
              <a:rPr lang="cs-CZ" b="1" dirty="0"/>
            </a:br>
            <a:r>
              <a:rPr lang="cs-CZ" b="1" dirty="0"/>
              <a:t> </a:t>
            </a:r>
            <a:endParaRPr lang="cs-CZ" dirty="0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5521B30D-195A-4DC6-81C1-BAC6A8CFB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32904" y="2104454"/>
            <a:ext cx="3991087" cy="3541714"/>
          </a:xfrm>
        </p:spPr>
        <p:txBody>
          <a:bodyPr>
            <a:normAutofit lnSpcReduction="10000"/>
          </a:bodyPr>
          <a:lstStyle/>
          <a:p>
            <a:pPr lvl="0"/>
            <a:r>
              <a:rPr lang="cs-CZ" dirty="0"/>
              <a:t>- jednoduchý pro konfiguraci a funguje všude</a:t>
            </a:r>
          </a:p>
          <a:p>
            <a:pPr lvl="0"/>
            <a:r>
              <a:rPr lang="cs-CZ" dirty="0"/>
              <a:t>- pro malé a střední sítě</a:t>
            </a:r>
          </a:p>
          <a:p>
            <a:pPr lvl="0"/>
            <a:r>
              <a:rPr lang="cs-CZ" dirty="0"/>
              <a:t>- RIP 1 nepodporuje VLSM</a:t>
            </a:r>
          </a:p>
          <a:p>
            <a:pPr lvl="0"/>
            <a:r>
              <a:rPr lang="cs-CZ" dirty="0"/>
              <a:t>- plýtvá pásmem (velká režijní komunikace)</a:t>
            </a:r>
          </a:p>
          <a:p>
            <a:pPr lvl="0"/>
            <a:r>
              <a:rPr lang="cs-CZ" dirty="0"/>
              <a:t>- pomalá konvergence (rozšiřování)</a:t>
            </a:r>
          </a:p>
          <a:p>
            <a:pPr lvl="0"/>
            <a:r>
              <a:rPr lang="cs-CZ" dirty="0"/>
              <a:t>- hloupá metrika – počet hopů</a:t>
            </a:r>
          </a:p>
          <a:p>
            <a:pPr lvl="0"/>
            <a:r>
              <a:rPr lang="cs-CZ" dirty="0"/>
              <a:t>- posílá celou </a:t>
            </a:r>
            <a:r>
              <a:rPr lang="cs-CZ" dirty="0" err="1"/>
              <a:t>routovací</a:t>
            </a:r>
            <a:r>
              <a:rPr lang="cs-CZ" dirty="0"/>
              <a:t> tabulku svým sousedům</a:t>
            </a:r>
          </a:p>
          <a:p>
            <a:pPr lvl="0"/>
            <a:r>
              <a:rPr lang="cs-CZ" dirty="0"/>
              <a:t>- maximálně 15 hopů</a:t>
            </a:r>
          </a:p>
          <a:p>
            <a:r>
              <a:rPr lang="cs-CZ" dirty="0"/>
              <a:t>  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54182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8F3D488-753D-45FD-B17F-99AFCF849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1575" y="246858"/>
            <a:ext cx="3856037" cy="1639884"/>
          </a:xfrm>
        </p:spPr>
        <p:txBody>
          <a:bodyPr/>
          <a:lstStyle/>
          <a:p>
            <a:r>
              <a:rPr lang="cs-CZ" b="1" dirty="0"/>
              <a:t>RIP verze 1</a:t>
            </a:r>
            <a:br>
              <a:rPr lang="cs-CZ" b="1" dirty="0"/>
            </a:br>
            <a:r>
              <a:rPr lang="cs-CZ" b="1" dirty="0"/>
              <a:t> </a:t>
            </a:r>
            <a:endParaRPr lang="cs-CZ" dirty="0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89A3E450-B800-4055-8B90-9997BEA23C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674752" y="2152667"/>
            <a:ext cx="3856037" cy="3541714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cs-CZ" dirty="0"/>
              <a:t>používá směrování podle původních tříd IPv4 adres </a:t>
            </a:r>
          </a:p>
          <a:p>
            <a:pPr marL="285750" indent="-285750">
              <a:buFontTx/>
              <a:buChar char="-"/>
            </a:pPr>
            <a:r>
              <a:rPr lang="cs-CZ" dirty="0"/>
              <a:t>Chybí tak podpora pro CIDR (</a:t>
            </a:r>
            <a:r>
              <a:rPr lang="cs-CZ" dirty="0" err="1"/>
              <a:t>Classless</a:t>
            </a:r>
            <a:r>
              <a:rPr lang="cs-CZ" dirty="0"/>
              <a:t> Inter-</a:t>
            </a:r>
            <a:r>
              <a:rPr lang="cs-CZ" dirty="0" err="1"/>
              <a:t>Domain</a:t>
            </a:r>
            <a:r>
              <a:rPr lang="cs-CZ" dirty="0"/>
              <a:t> </a:t>
            </a:r>
            <a:r>
              <a:rPr lang="cs-CZ" dirty="0" err="1"/>
              <a:t>Routing</a:t>
            </a:r>
            <a:r>
              <a:rPr lang="cs-CZ" dirty="0"/>
              <a:t>)</a:t>
            </a:r>
          </a:p>
          <a:p>
            <a:pPr marL="285750" indent="-285750">
              <a:buFontTx/>
              <a:buChar char="-"/>
            </a:pPr>
            <a:r>
              <a:rPr lang="cs-CZ" dirty="0"/>
              <a:t> Všechny podsítě musí být stejně velké </a:t>
            </a:r>
          </a:p>
          <a:p>
            <a:pPr marL="285750" indent="-285750">
              <a:buFontTx/>
              <a:buChar char="-"/>
            </a:pPr>
            <a:r>
              <a:rPr lang="cs-CZ" dirty="0"/>
              <a:t>Neexistuje zde podpora pro vzájemnou autentizaci routerů</a:t>
            </a:r>
          </a:p>
        </p:txBody>
      </p:sp>
    </p:spTree>
    <p:extLst>
      <p:ext uri="{BB962C8B-B14F-4D97-AF65-F5344CB8AC3E}">
        <p14:creationId xmlns:p14="http://schemas.microsoft.com/office/powerpoint/2010/main" val="3577565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4F4A4F-FD1E-464E-8011-673483662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818" y="354434"/>
            <a:ext cx="3856037" cy="1639884"/>
          </a:xfrm>
        </p:spPr>
        <p:txBody>
          <a:bodyPr/>
          <a:lstStyle/>
          <a:p>
            <a:r>
              <a:rPr lang="cs-CZ" b="1" dirty="0"/>
              <a:t>RIP verze 2</a:t>
            </a:r>
            <a:br>
              <a:rPr lang="cs-CZ" b="1" dirty="0"/>
            </a:br>
            <a:r>
              <a:rPr lang="cs-CZ" b="1" dirty="0"/>
              <a:t> </a:t>
            </a:r>
            <a:endParaRPr lang="cs-CZ" dirty="0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8DB4788E-6D9D-4551-9E26-2A713F8AE7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43694" y="2120395"/>
            <a:ext cx="3856037" cy="3541714"/>
          </a:xfrm>
        </p:spPr>
        <p:txBody>
          <a:bodyPr/>
          <a:lstStyle/>
          <a:p>
            <a:r>
              <a:rPr lang="cs-CZ" dirty="0"/>
              <a:t> - Možnost přenášet informace o masce sítě, tudíž podporovala CIDR (</a:t>
            </a:r>
            <a:r>
              <a:rPr lang="cs-CZ" dirty="0" err="1"/>
              <a:t>Classless</a:t>
            </a:r>
            <a:r>
              <a:rPr lang="cs-CZ" dirty="0"/>
              <a:t> Inter-</a:t>
            </a:r>
            <a:r>
              <a:rPr lang="cs-CZ" dirty="0" err="1"/>
              <a:t>Domain</a:t>
            </a:r>
            <a:r>
              <a:rPr lang="cs-CZ" dirty="0"/>
              <a:t> </a:t>
            </a:r>
            <a:r>
              <a:rPr lang="cs-CZ" dirty="0" err="1"/>
              <a:t>Routing</a:t>
            </a:r>
            <a:r>
              <a:rPr lang="cs-CZ" dirty="0"/>
              <a:t>)</a:t>
            </a:r>
          </a:p>
          <a:p>
            <a:pPr marL="285750" indent="-285750">
              <a:buFontTx/>
              <a:buChar char="-"/>
            </a:pPr>
            <a:r>
              <a:rPr lang="cs-CZ" dirty="0"/>
              <a:t>RIPv2 včlenilo podporu pro vzájemnou autentizaci routerů</a:t>
            </a:r>
          </a:p>
          <a:p>
            <a:pPr marL="285750" indent="-285750">
              <a:buFontTx/>
              <a:buChar char="-"/>
            </a:pPr>
            <a:r>
              <a:rPr lang="cs-CZ" dirty="0"/>
              <a:t>Hesla jsou však přenášena v nekódovaném textu </a:t>
            </a:r>
          </a:p>
          <a:p>
            <a:pPr marL="285750" indent="-285750">
              <a:buFontTx/>
              <a:buChar char="-"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57456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AD8F64D-E061-4610-86A7-D7C1E09B1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740" y="322162"/>
            <a:ext cx="3856037" cy="1639884"/>
          </a:xfrm>
        </p:spPr>
        <p:txBody>
          <a:bodyPr/>
          <a:lstStyle/>
          <a:p>
            <a:r>
              <a:rPr lang="cs-CZ" dirty="0" err="1"/>
              <a:t>RIPng</a:t>
            </a:r>
            <a:endParaRPr lang="cs-CZ" dirty="0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BD1BC464-6C4D-4C1C-998F-DF97C3051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653237" y="2174182"/>
            <a:ext cx="3856037" cy="3541714"/>
          </a:xfrm>
        </p:spPr>
        <p:txBody>
          <a:bodyPr/>
          <a:lstStyle/>
          <a:p>
            <a:r>
              <a:rPr lang="cs-CZ" dirty="0"/>
              <a:t> -je rozšířením RIPv2 zahrnující podporu IPv6</a:t>
            </a:r>
          </a:p>
          <a:p>
            <a:pPr marL="285750" indent="-285750">
              <a:buFontTx/>
              <a:buChar char="-"/>
            </a:pPr>
            <a:r>
              <a:rPr lang="cs-CZ" dirty="0"/>
              <a:t>podpora aktualizovaných autentizací</a:t>
            </a:r>
          </a:p>
          <a:p>
            <a:pPr marL="285750" indent="-285750">
              <a:buFontTx/>
              <a:buChar char="-"/>
            </a:pPr>
            <a:r>
              <a:rPr lang="cs-CZ" dirty="0"/>
              <a:t>připojování libovolných tagů k směrovačům (routerům)</a:t>
            </a:r>
          </a:p>
          <a:p>
            <a:pPr marL="285750" indent="-285750">
              <a:buFontTx/>
              <a:buChar char="-"/>
            </a:pPr>
            <a:r>
              <a:rPr lang="cs-CZ" dirty="0"/>
              <a:t>kódování dalších skoků do každého směrovacího záznamu </a:t>
            </a:r>
          </a:p>
        </p:txBody>
      </p:sp>
    </p:spTree>
    <p:extLst>
      <p:ext uri="{BB962C8B-B14F-4D97-AF65-F5344CB8AC3E}">
        <p14:creationId xmlns:p14="http://schemas.microsoft.com/office/powerpoint/2010/main" val="4239847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954BD1-F6E7-40EF-BE5B-B8BF70004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116" y="437479"/>
            <a:ext cx="3856037" cy="3187848"/>
          </a:xfrm>
        </p:spPr>
        <p:txBody>
          <a:bodyPr>
            <a:normAutofit/>
          </a:bodyPr>
          <a:lstStyle/>
          <a:p>
            <a:r>
              <a:rPr lang="cs-CZ" dirty="0"/>
              <a:t>Čerpáno :</a:t>
            </a:r>
            <a:br>
              <a:rPr lang="cs-CZ" dirty="0"/>
            </a:br>
            <a:br>
              <a:rPr lang="cs-CZ" dirty="0"/>
            </a:br>
            <a:br>
              <a:rPr lang="cs-CZ" dirty="0"/>
            </a:br>
            <a:br>
              <a:rPr lang="cs-CZ" dirty="0"/>
            </a:br>
            <a:br>
              <a:rPr lang="cs-CZ" dirty="0"/>
            </a:br>
            <a:br>
              <a:rPr lang="cs-CZ" dirty="0"/>
            </a:br>
            <a:endParaRPr lang="cs-CZ" dirty="0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26569FDB-1D01-488A-926D-C2C810E29E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74723" y="1658143"/>
            <a:ext cx="3856037" cy="3541714"/>
          </a:xfrm>
        </p:spPr>
        <p:txBody>
          <a:bodyPr/>
          <a:lstStyle/>
          <a:p>
            <a:r>
              <a:rPr lang="cs-CZ" dirty="0">
                <a:hlinkClick r:id="rId2"/>
              </a:rPr>
              <a:t>https://cs.wikipedia.org/</a:t>
            </a:r>
            <a:r>
              <a:rPr lang="cs-CZ" dirty="0"/>
              <a:t> </a:t>
            </a:r>
          </a:p>
          <a:p>
            <a:r>
              <a:rPr lang="cs-CZ" dirty="0">
                <a:hlinkClick r:id="rId3"/>
              </a:rPr>
              <a:t>http://wh.cs.vsb.cz/</a:t>
            </a:r>
            <a:r>
              <a:rPr lang="cs-CZ" dirty="0"/>
              <a:t> </a:t>
            </a:r>
          </a:p>
          <a:p>
            <a:r>
              <a:rPr lang="cs-CZ" dirty="0">
                <a:hlinkClick r:id="rId4"/>
              </a:rPr>
              <a:t>http://www.networksorcery.com/</a:t>
            </a:r>
            <a:r>
              <a:rPr lang="cs-CZ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129665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vod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392_TF45165253.potx" id="{E7A2657F-0D02-463C-B3FF-0445D3C8B64A}" vid="{838904BC-EE4E-4665-AF12-A4A1416856D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purl.org/dc/terms/"/>
    <ds:schemaRef ds:uri="http://schemas.microsoft.com/office/2006/documentManagement/typ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Návrh Obvod</Template>
  <TotalTime>0</TotalTime>
  <Words>235</Words>
  <Application>Microsoft Office PowerPoint</Application>
  <PresentationFormat>Širokoúhlá obrazovka</PresentationFormat>
  <Paragraphs>33</Paragraphs>
  <Slides>7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Obvod</vt:lpstr>
      <vt:lpstr>PROTOKOL RIP</vt:lpstr>
      <vt:lpstr>RIP Protokol :</vt:lpstr>
      <vt:lpstr>Klady a zápory  </vt:lpstr>
      <vt:lpstr>RIP verze 1  </vt:lpstr>
      <vt:lpstr>RIP verze 2  </vt:lpstr>
      <vt:lpstr>RIPng</vt:lpstr>
      <vt:lpstr>Čerpáno :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2019-11-17T10:17:40Z</dcterms:created>
  <dcterms:modified xsi:type="dcterms:W3CDTF">2020-01-21T19:16:31Z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